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Quantico"/>
      <p:regular r:id="rId33"/>
      <p:bold r:id="rId34"/>
      <p:italic r:id="rId35"/>
      <p:boldItalic r:id="rId36"/>
    </p:embeddedFont>
    <p:embeddedFont>
      <p:font typeface="Titillium Web"/>
      <p:regular r:id="rId37"/>
      <p:bold r:id="rId38"/>
      <p:italic r:id="rId39"/>
      <p:boldItalic r:id="rId40"/>
    </p:embeddedFont>
    <p:embeddedFont>
      <p:font typeface="Titillium Web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6.xml"/><Relationship Id="rId42" Type="http://schemas.openxmlformats.org/officeDocument/2006/relationships/font" Target="fonts/TitilliumWebLight-bold.fntdata"/><Relationship Id="rId41" Type="http://schemas.openxmlformats.org/officeDocument/2006/relationships/font" Target="fonts/TitilliumWebLight-regular.fntdata"/><Relationship Id="rId22" Type="http://schemas.openxmlformats.org/officeDocument/2006/relationships/slide" Target="slides/slide18.xml"/><Relationship Id="rId44" Type="http://schemas.openxmlformats.org/officeDocument/2006/relationships/font" Target="fonts/TitilliumWeb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TitilliumWeb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Quantic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Quantico-italic.fntdata"/><Relationship Id="rId12" Type="http://schemas.openxmlformats.org/officeDocument/2006/relationships/slide" Target="slides/slide8.xml"/><Relationship Id="rId34" Type="http://schemas.openxmlformats.org/officeDocument/2006/relationships/font" Target="fonts/Quantico-bold.fntdata"/><Relationship Id="rId15" Type="http://schemas.openxmlformats.org/officeDocument/2006/relationships/slide" Target="slides/slide11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10.xml"/><Relationship Id="rId36" Type="http://schemas.openxmlformats.org/officeDocument/2006/relationships/font" Target="fonts/Quantico-boldItalic.fntdata"/><Relationship Id="rId17" Type="http://schemas.openxmlformats.org/officeDocument/2006/relationships/slide" Target="slides/slide13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12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c4e4e0b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c4e4e0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6906222c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690622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6906222c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c6906222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bf7ff536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dbf7ff5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bf7ff536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bf7ff5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c6906222c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c6906222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c6906222c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c6906222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c6906222c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c6906222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da06880e9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da06880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c4e4e0b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c4e4e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c6906222c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c6906222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da06880e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da06880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db3277ba4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db3277ba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dbf7ff53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dbf7ff5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dc4e4e0b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dc4e4e0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bf7ff53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bf7ff5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6906222c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690622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c6906222c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c690622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c6906222c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c690622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c6906222c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c690622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6906222c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690622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nly curves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975250" y="1991825"/>
            <a:ext cx="7577400" cy="13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r>
              <a:rPr lang="en"/>
              <a:t> </a:t>
            </a: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428625"/>
            <a:ext cx="4953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idx="4294967295" type="ctrTitle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What is Serverless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73" name="Google Shape;173;p23"/>
          <p:cNvSpPr txBox="1"/>
          <p:nvPr>
            <p:ph idx="4294967295" type="subTitle"/>
          </p:nvPr>
        </p:nvSpPr>
        <p:spPr>
          <a:xfrm>
            <a:off x="685800" y="3411549"/>
            <a:ext cx="39531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are we here today? What the heck is serverless?</a:t>
            </a:r>
            <a:endParaRPr/>
          </a:p>
        </p:txBody>
      </p:sp>
      <p:grpSp>
        <p:nvGrpSpPr>
          <p:cNvPr id="174" name="Google Shape;174;p23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75" name="Google Shape;175;p2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3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78" name="Google Shape;178;p2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3"/>
          <p:cNvSpPr/>
          <p:nvPr/>
        </p:nvSpPr>
        <p:spPr>
          <a:xfrm>
            <a:off x="4396587" y="1204605"/>
            <a:ext cx="374278" cy="35737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1280228">
            <a:off x="4137279" y="1977773"/>
            <a:ext cx="227539" cy="21739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975250" y="1780800"/>
            <a:ext cx="79353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nutshell, serverless is a cloud computing architecture that allows developers to build and run code without having to manage, provision, or monitor infrastructure.</a:t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 Infrastructure Provisioning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 management of servers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Autoscaling / Load Balancing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Pay for Value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Highly Available and Secure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Multiple Runtimes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Quick release to production</a:t>
            </a:r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Serverless</a:t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25"/>
          <p:cNvGrpSpPr/>
          <p:nvPr/>
        </p:nvGrpSpPr>
        <p:grpSpPr>
          <a:xfrm>
            <a:off x="1051444" y="515035"/>
            <a:ext cx="452420" cy="433992"/>
            <a:chOff x="5233525" y="4954450"/>
            <a:chExt cx="538275" cy="516350"/>
          </a:xfrm>
        </p:grpSpPr>
        <p:sp>
          <p:nvSpPr>
            <p:cNvPr id="202" name="Google Shape;202;p2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NodeJS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Python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Ruby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C#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Java</a:t>
            </a:r>
            <a:endParaRPr/>
          </a:p>
        </p:txBody>
      </p:sp>
      <p:sp>
        <p:nvSpPr>
          <p:cNvPr id="219" name="Google Shape;219;p26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Multiple Runtimes</a:t>
            </a:r>
            <a:endParaRPr/>
          </a:p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1" name="Google Shape;221;p26"/>
          <p:cNvGrpSpPr/>
          <p:nvPr/>
        </p:nvGrpSpPr>
        <p:grpSpPr>
          <a:xfrm>
            <a:off x="1051444" y="515035"/>
            <a:ext cx="452420" cy="433992"/>
            <a:chOff x="5233525" y="4954450"/>
            <a:chExt cx="538275" cy="516350"/>
          </a:xfrm>
        </p:grpSpPr>
        <p:sp>
          <p:nvSpPr>
            <p:cNvPr id="222" name="Google Shape;222;p26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5" y="198675"/>
            <a:ext cx="8099584" cy="452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75" y="280825"/>
            <a:ext cx="7768749" cy="46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in Production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Possibilities are limitless but let’s discuss some common use cases.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975250" y="684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Website with Backend Logic</a:t>
            </a:r>
            <a:endParaRPr/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50" y="1230267"/>
            <a:ext cx="6639891" cy="37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Automating Regular Jobs</a:t>
            </a:r>
            <a:endParaRPr/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350" y="1739842"/>
            <a:ext cx="44005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subTitle"/>
          </p:nvPr>
        </p:nvSpPr>
        <p:spPr>
          <a:xfrm>
            <a:off x="3265400" y="2243944"/>
            <a:ext cx="4852800" cy="12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Hassan Murtaza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DevOps/Cloud Engineer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</a:t>
            </a:r>
            <a:r>
              <a:rPr lang="en" sz="1800">
                <a:solidFill>
                  <a:schemeClr val="dk1"/>
                </a:solidFill>
              </a:rPr>
              <a:t> OneByte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find me at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Writes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</a:t>
            </a:r>
            <a:r>
              <a:rPr lang="en" sz="1800">
                <a:solidFill>
                  <a:schemeClr val="dk1"/>
                </a:solidFill>
              </a:rPr>
              <a:t> h</a:t>
            </a:r>
            <a:r>
              <a:rPr lang="en" sz="1800">
                <a:solidFill>
                  <a:schemeClr val="dk1"/>
                </a:solidFill>
              </a:rPr>
              <a:t>assanmurtaza.com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OpenSource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</a:t>
            </a:r>
            <a:r>
              <a:rPr lang="en" sz="1800">
                <a:solidFill>
                  <a:schemeClr val="dk1"/>
                </a:solidFill>
              </a:rPr>
              <a:t> github.com/MrHassanMurtaza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4"/>
          <p:cNvSpPr txBox="1"/>
          <p:nvPr>
            <p:ph idx="4294967295" type="ctrTitle"/>
          </p:nvPr>
        </p:nvSpPr>
        <p:spPr>
          <a:xfrm>
            <a:off x="3265400" y="1089350"/>
            <a:ext cx="48528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H</a:t>
            </a:r>
            <a:r>
              <a:rPr lang="en" sz="9600">
                <a:solidFill>
                  <a:schemeClr val="accent4"/>
                </a:solidFill>
              </a:rPr>
              <a:t>ello</a:t>
            </a:r>
            <a:r>
              <a:rPr lang="en" sz="9600">
                <a:solidFill>
                  <a:schemeClr val="accent4"/>
                </a:solidFill>
              </a:rPr>
              <a:t>!</a:t>
            </a:r>
            <a:endParaRPr sz="9600">
              <a:solidFill>
                <a:schemeClr val="accent4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1352850"/>
            <a:ext cx="1828200" cy="1828200"/>
          </a:xfrm>
          <a:prstGeom prst="octagon">
            <a:avLst>
              <a:gd fmla="val 1143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04384" y="45212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0" y="2266950"/>
            <a:ext cx="1144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are using at OneByte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50" y="2149742"/>
            <a:ext cx="73628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Frameworks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975250" y="1803725"/>
            <a:ext cx="427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Zappa for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Serverless Framework Nodejs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Chalice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Serverless Application Model (SAM) by AWS</a:t>
            </a:r>
            <a:endParaRPr/>
          </a:p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790575"/>
            <a:ext cx="61912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idx="4294967295" type="ctrTitle"/>
          </p:nvPr>
        </p:nvSpPr>
        <p:spPr>
          <a:xfrm>
            <a:off x="476350" y="2172425"/>
            <a:ext cx="5643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Enough Talk!</a:t>
            </a:r>
            <a:br>
              <a:rPr lang="en" sz="6000">
                <a:solidFill>
                  <a:schemeClr val="lt2"/>
                </a:solidFill>
              </a:rPr>
            </a:br>
            <a:r>
              <a:rPr lang="en" sz="6000">
                <a:solidFill>
                  <a:schemeClr val="lt2"/>
                </a:solidFill>
              </a:rPr>
              <a:t>Let’s Demo;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91" name="Google Shape;291;p35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4294967295" type="ctrTitle"/>
          </p:nvPr>
        </p:nvSpPr>
        <p:spPr>
          <a:xfrm>
            <a:off x="476350" y="2172425"/>
            <a:ext cx="7171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on AWS Console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99" name="Google Shape;299;p36"/>
          <p:cNvSpPr/>
          <p:nvPr/>
        </p:nvSpPr>
        <p:spPr>
          <a:xfrm rot="2697416">
            <a:off x="6863000" y="3034227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7312483" y="2724518"/>
            <a:ext cx="227572" cy="2174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4294967295" type="ctrTitle"/>
          </p:nvPr>
        </p:nvSpPr>
        <p:spPr>
          <a:xfrm>
            <a:off x="393850" y="2606225"/>
            <a:ext cx="7928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using Serverless Framework Offline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07" name="Google Shape;307;p37"/>
          <p:cNvSpPr/>
          <p:nvPr/>
        </p:nvSpPr>
        <p:spPr>
          <a:xfrm rot="2697416">
            <a:off x="6901950" y="3638202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idx="4294967295" type="ctrTitle"/>
          </p:nvPr>
        </p:nvSpPr>
        <p:spPr>
          <a:xfrm>
            <a:off x="443850" y="1991850"/>
            <a:ext cx="7928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Demo using Serverless Framework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14" name="Google Shape;314;p38"/>
          <p:cNvSpPr/>
          <p:nvPr/>
        </p:nvSpPr>
        <p:spPr>
          <a:xfrm rot="2697416">
            <a:off x="6901950" y="3638202"/>
            <a:ext cx="568178" cy="5425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438" y="195263"/>
            <a:ext cx="49244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7" name="Google Shape;327;p40"/>
          <p:cNvSpPr txBox="1"/>
          <p:nvPr>
            <p:ph idx="4294967295" type="ctrTitle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8" name="Google Shape;328;p40"/>
          <p:cNvSpPr txBox="1"/>
          <p:nvPr>
            <p:ph idx="4294967295" type="subTitle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hassanmurtaza.com</a:t>
            </a:r>
            <a:r>
              <a:rPr lang="en" sz="1800">
                <a:solidFill>
                  <a:schemeClr val="dk1"/>
                </a:solidFill>
              </a:rPr>
              <a:t> or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email me at </a:t>
            </a:r>
            <a:r>
              <a:rPr b="1"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mrhassanmurtaza@gmail.com</a:t>
            </a:r>
            <a:endParaRPr b="1"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29" name="Google Shape;329;p40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0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40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2" name="Google Shape;332;p4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10514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Agenda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10514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Journey to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What is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Why Serverless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Serverless in Production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Serverless Frameworks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Demo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975256" y="594874"/>
            <a:ext cx="354145" cy="354145"/>
            <a:chOff x="5964175" y="4329750"/>
            <a:chExt cx="421350" cy="421350"/>
          </a:xfrm>
        </p:grpSpPr>
        <p:sp>
          <p:nvSpPr>
            <p:cNvPr id="104" name="Google Shape;104;p15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" y="349351"/>
            <a:ext cx="8165500" cy="44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955875" y="327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Cloud &amp; Virtualization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955875" y="327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Cloud &amp; Virtualization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3367075" y="1941651"/>
            <a:ext cx="15813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Infrastructure as a service (IAAS)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955875" y="327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Cloud &amp; Virtualization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367075" y="1941651"/>
            <a:ext cx="15813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Infrastructure as a service (IAAS)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4775275" y="3270225"/>
            <a:ext cx="14772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Platform as a service (PAAS)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got here?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716650" y="2811825"/>
            <a:ext cx="7972800" cy="3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750875" y="2120100"/>
            <a:ext cx="1254000" cy="5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On Premise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1955875" y="327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Cloud &amp; Virtualization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3367075" y="1941651"/>
            <a:ext cx="15813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Infrastructure as a service (IAAS)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4775275" y="3270225"/>
            <a:ext cx="1477200" cy="7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Platform as a service (PAAS)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6316200" y="2040225"/>
            <a:ext cx="1425900" cy="66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Serverless (FAAS)</a:t>
            </a:r>
            <a:endParaRPr b="1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